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281" r:id="rId65"/>
    <p:sldId id="282" r:id="rId66"/>
    <p:sldId id="283" r:id="rId67"/>
    <p:sldId id="284" r:id="rId6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nsolas" charset="1" panose="020B0609020204030204"/>
      <p:regular r:id="rId10"/>
    </p:embeddedFont>
    <p:embeddedFont>
      <p:font typeface="Consolas Bold" charset="1" panose="020B0709020204030204"/>
      <p:regular r:id="rId11"/>
    </p:embeddedFont>
    <p:embeddedFont>
      <p:font typeface="Consolas Italics" charset="1" panose="020B06090202040A0204"/>
      <p:regular r:id="rId12"/>
    </p:embeddedFont>
    <p:embeddedFont>
      <p:font typeface="Consolas Bold Italics" charset="1" panose="020B07090202040A0204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Poppins Thin" charset="1" panose="00000300000000000000"/>
      <p:regular r:id="rId18"/>
    </p:embeddedFont>
    <p:embeddedFont>
      <p:font typeface="Poppins Thin Italics" charset="1" panose="00000300000000000000"/>
      <p:regular r:id="rId19"/>
    </p:embeddedFont>
    <p:embeddedFont>
      <p:font typeface="Poppins Extra-Light" charset="1" panose="00000300000000000000"/>
      <p:regular r:id="rId20"/>
    </p:embeddedFont>
    <p:embeddedFont>
      <p:font typeface="Poppins Extra-Light Italics" charset="1" panose="00000300000000000000"/>
      <p:regular r:id="rId21"/>
    </p:embeddedFont>
    <p:embeddedFont>
      <p:font typeface="Poppins Light" charset="1" panose="00000400000000000000"/>
      <p:regular r:id="rId22"/>
    </p:embeddedFont>
    <p:embeddedFont>
      <p:font typeface="Poppins Light Italics" charset="1" panose="000004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 Medium Italics" charset="1" panose="00000600000000000000"/>
      <p:regular r:id="rId25"/>
    </p:embeddedFont>
    <p:embeddedFont>
      <p:font typeface="Poppins Semi-Bold" charset="1" panose="00000700000000000000"/>
      <p:regular r:id="rId26"/>
    </p:embeddedFont>
    <p:embeddedFont>
      <p:font typeface="Poppins Semi-Bold Italics" charset="1" panose="00000700000000000000"/>
      <p:regular r:id="rId27"/>
    </p:embeddedFont>
    <p:embeddedFont>
      <p:font typeface="Poppins Ultra-Bold" charset="1" panose="00000900000000000000"/>
      <p:regular r:id="rId28"/>
    </p:embeddedFont>
    <p:embeddedFont>
      <p:font typeface="Poppins Ultra-Bold Italics" charset="1" panose="00000900000000000000"/>
      <p:regular r:id="rId29"/>
    </p:embeddedFont>
    <p:embeddedFont>
      <p:font typeface="Poppins Heavy" charset="1" panose="00000A00000000000000"/>
      <p:regular r:id="rId30"/>
    </p:embeddedFont>
    <p:embeddedFont>
      <p:font typeface="Poppins Heavy Italics" charset="1" panose="00000A00000000000000"/>
      <p:regular r:id="rId31"/>
    </p:embeddedFont>
    <p:embeddedFont>
      <p:font typeface="Open Sans" charset="1" panose="020B0606030504020204"/>
      <p:regular r:id="rId32"/>
    </p:embeddedFont>
    <p:embeddedFont>
      <p:font typeface="Open Sans Bold" charset="1" panose="020B0806030504020204"/>
      <p:regular r:id="rId33"/>
    </p:embeddedFont>
    <p:embeddedFont>
      <p:font typeface="Open Sans Italics" charset="1" panose="020B0606030504020204"/>
      <p:regular r:id="rId34"/>
    </p:embeddedFont>
    <p:embeddedFont>
      <p:font typeface="Open Sans Bold Italics" charset="1" panose="020B0806030504020204"/>
      <p:regular r:id="rId35"/>
    </p:embeddedFont>
    <p:embeddedFont>
      <p:font typeface="Open Sans Light" charset="1" panose="020B0306030504020204"/>
      <p:regular r:id="rId36"/>
    </p:embeddedFont>
    <p:embeddedFont>
      <p:font typeface="Open Sans Light Italics" charset="1" panose="020B0306030504020204"/>
      <p:regular r:id="rId37"/>
    </p:embeddedFont>
    <p:embeddedFont>
      <p:font typeface="Open Sans Ultra-Bold" charset="1" panose="00000000000000000000"/>
      <p:regular r:id="rId38"/>
    </p:embeddedFont>
    <p:embeddedFont>
      <p:font typeface="Open Sans Ultra-Bold Italics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53" Target="slides/slide14.xml" Type="http://schemas.openxmlformats.org/officeDocument/2006/relationships/slide"/><Relationship Id="rId54" Target="slides/slide15.xml" Type="http://schemas.openxmlformats.org/officeDocument/2006/relationships/slide"/><Relationship Id="rId55" Target="slides/slide16.xml" Type="http://schemas.openxmlformats.org/officeDocument/2006/relationships/slide"/><Relationship Id="rId56" Target="slides/slide17.xml" Type="http://schemas.openxmlformats.org/officeDocument/2006/relationships/slide"/><Relationship Id="rId57" Target="slides/slide18.xml" Type="http://schemas.openxmlformats.org/officeDocument/2006/relationships/slide"/><Relationship Id="rId58" Target="slides/slide19.xml" Type="http://schemas.openxmlformats.org/officeDocument/2006/relationships/slide"/><Relationship Id="rId59" Target="slides/slide20.xml" Type="http://schemas.openxmlformats.org/officeDocument/2006/relationships/slide"/><Relationship Id="rId6" Target="fonts/font6.fntdata" Type="http://schemas.openxmlformats.org/officeDocument/2006/relationships/font"/><Relationship Id="rId60" Target="slides/slide21.xml" Type="http://schemas.openxmlformats.org/officeDocument/2006/relationships/slide"/><Relationship Id="rId61" Target="slides/slide22.xml" Type="http://schemas.openxmlformats.org/officeDocument/2006/relationships/slide"/><Relationship Id="rId62" Target="slides/slide23.xml" Type="http://schemas.openxmlformats.org/officeDocument/2006/relationships/slide"/><Relationship Id="rId63" Target="slides/slide24.xml" Type="http://schemas.openxmlformats.org/officeDocument/2006/relationships/slide"/><Relationship Id="rId64" Target="slides/slide25.xml" Type="http://schemas.openxmlformats.org/officeDocument/2006/relationships/slide"/><Relationship Id="rId65" Target="slides/slide26.xml" Type="http://schemas.openxmlformats.org/officeDocument/2006/relationships/slide"/><Relationship Id="rId66" Target="slides/slide27.xml" Type="http://schemas.openxmlformats.org/officeDocument/2006/relationships/slide"/><Relationship Id="rId67" Target="slides/slide28.xml" Type="http://schemas.openxmlformats.org/officeDocument/2006/relationships/slide"/><Relationship Id="rId68" Target="slides/slide29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28216" y="2747439"/>
            <a:ext cx="6821081" cy="3157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 spc="-149">
                <a:solidFill>
                  <a:srgbClr val="FFFFFF"/>
                </a:solidFill>
                <a:latin typeface="Poppins Bold"/>
              </a:rPr>
              <a:t>Basic Java Refresher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28216" y="6202251"/>
            <a:ext cx="691578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ITP64 Integrative Programming and Technologies 1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144000" y="2455776"/>
            <a:ext cx="7090030" cy="5375447"/>
          </a:xfrm>
          <a:custGeom>
            <a:avLst/>
            <a:gdLst/>
            <a:ahLst/>
            <a:cxnLst/>
            <a:rect r="r" b="b" t="t" l="l"/>
            <a:pathLst>
              <a:path h="5375447" w="7090030">
                <a:moveTo>
                  <a:pt x="0" y="0"/>
                </a:moveTo>
                <a:lnTo>
                  <a:pt x="7090030" y="0"/>
                </a:lnTo>
                <a:lnTo>
                  <a:pt x="7090030" y="5375448"/>
                </a:lnTo>
                <a:lnTo>
                  <a:pt x="0" y="537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4980238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Conditional</a:t>
            </a:r>
          </a:p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Control Structures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2168357" cy="2093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for(int i=1; i&lt;=input; i++) {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   sum = sum + i;</a:t>
              </a:r>
            </a:p>
            <a:p>
              <a:pPr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}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12082" y="1545749"/>
            <a:ext cx="4082055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Repetitive Control Structure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2168357" cy="2093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int i=1;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while(i&lt;=input) {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   sum = sum + i;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   i++;</a:t>
              </a:r>
            </a:p>
            <a:p>
              <a:pPr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}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12082" y="1545749"/>
            <a:ext cx="4082055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Repetitive Control Structure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2168357" cy="2093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int i=1;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do {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   sum = sum + i;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   i++;</a:t>
              </a:r>
            </a:p>
            <a:p>
              <a:pPr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} while(i&lt;=input);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12082" y="1545749"/>
            <a:ext cx="4082055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Repetitive Control Structure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11545" y="3719804"/>
            <a:ext cx="9147755" cy="3579618"/>
          </a:xfrm>
          <a:custGeom>
            <a:avLst/>
            <a:gdLst/>
            <a:ahLst/>
            <a:cxnLst/>
            <a:rect r="r" b="b" t="t" l="l"/>
            <a:pathLst>
              <a:path h="3579618" w="9147755">
                <a:moveTo>
                  <a:pt x="0" y="0"/>
                </a:moveTo>
                <a:lnTo>
                  <a:pt x="9147755" y="0"/>
                </a:lnTo>
                <a:lnTo>
                  <a:pt x="9147755" y="3579618"/>
                </a:lnTo>
                <a:lnTo>
                  <a:pt x="0" y="3579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24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362702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Arrays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40120" y="4238545"/>
            <a:ext cx="9075138" cy="2448177"/>
          </a:xfrm>
          <a:custGeom>
            <a:avLst/>
            <a:gdLst/>
            <a:ahLst/>
            <a:cxnLst/>
            <a:rect r="r" b="b" t="t" l="l"/>
            <a:pathLst>
              <a:path h="2448177" w="9075138">
                <a:moveTo>
                  <a:pt x="0" y="0"/>
                </a:moveTo>
                <a:lnTo>
                  <a:pt x="9075137" y="0"/>
                </a:lnTo>
                <a:lnTo>
                  <a:pt x="9075137" y="2448176"/>
                </a:lnTo>
                <a:lnTo>
                  <a:pt x="0" y="244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465085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Array Class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262079" y="2764352"/>
            <a:ext cx="8846687" cy="5180829"/>
          </a:xfrm>
          <a:custGeom>
            <a:avLst/>
            <a:gdLst/>
            <a:ahLst/>
            <a:cxnLst/>
            <a:rect r="r" b="b" t="t" l="l"/>
            <a:pathLst>
              <a:path h="5180829" w="8846687">
                <a:moveTo>
                  <a:pt x="0" y="0"/>
                </a:moveTo>
                <a:lnTo>
                  <a:pt x="8846687" y="0"/>
                </a:lnTo>
                <a:lnTo>
                  <a:pt x="8846687" y="5180829"/>
                </a:lnTo>
                <a:lnTo>
                  <a:pt x="0" y="5180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362702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Array List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96268" y="3956720"/>
            <a:ext cx="8978309" cy="1718620"/>
          </a:xfrm>
          <a:custGeom>
            <a:avLst/>
            <a:gdLst/>
            <a:ahLst/>
            <a:cxnLst/>
            <a:rect r="r" b="b" t="t" l="l"/>
            <a:pathLst>
              <a:path h="1718620" w="8978309">
                <a:moveTo>
                  <a:pt x="0" y="0"/>
                </a:moveTo>
                <a:lnTo>
                  <a:pt x="8978309" y="0"/>
                </a:lnTo>
                <a:lnTo>
                  <a:pt x="8978309" y="1718620"/>
                </a:lnTo>
                <a:lnTo>
                  <a:pt x="0" y="1718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517089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for-each Loop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760500" y="3330902"/>
            <a:ext cx="11707383" cy="5022805"/>
          </a:xfrm>
          <a:custGeom>
            <a:avLst/>
            <a:gdLst/>
            <a:ahLst/>
            <a:cxnLst/>
            <a:rect r="r" b="b" t="t" l="l"/>
            <a:pathLst>
              <a:path h="5022805" w="11707383">
                <a:moveTo>
                  <a:pt x="0" y="0"/>
                </a:moveTo>
                <a:lnTo>
                  <a:pt x="11707383" y="0"/>
                </a:lnTo>
                <a:lnTo>
                  <a:pt x="11707383" y="5022805"/>
                </a:lnTo>
                <a:lnTo>
                  <a:pt x="0" y="5022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2082" y="1545749"/>
            <a:ext cx="362702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Maps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16950" y="800361"/>
            <a:ext cx="6821081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 spc="-149">
                <a:solidFill>
                  <a:srgbClr val="FFFFFF"/>
                </a:solidFill>
                <a:latin typeface="Poppins Bold"/>
              </a:rPr>
              <a:t>String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16950" y="2501357"/>
            <a:ext cx="11059855" cy="4364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7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D9D9D9"/>
                </a:solidFill>
                <a:latin typeface="Poppins"/>
              </a:rPr>
              <a:t>String values are called </a:t>
            </a:r>
            <a:r>
              <a:rPr lang="en-US" sz="2399">
                <a:solidFill>
                  <a:srgbClr val="D9D9D9"/>
                </a:solidFill>
                <a:latin typeface="Poppins Italics"/>
              </a:rPr>
              <a:t>string literals</a:t>
            </a:r>
            <a:r>
              <a:rPr lang="en-US" sz="2399">
                <a:solidFill>
                  <a:srgbClr val="D9D9D9"/>
                </a:solidFill>
                <a:latin typeface="Poppins"/>
              </a:rPr>
              <a:t> </a:t>
            </a:r>
          </a:p>
          <a:p>
            <a:pPr marL="518157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D9D9D9"/>
                </a:solidFill>
                <a:latin typeface="Poppins"/>
              </a:rPr>
              <a:t>String class is defined in java.lang packed which is automatically imported</a:t>
            </a:r>
          </a:p>
          <a:p>
            <a:pPr marL="518157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D9D9D9"/>
                </a:solidFill>
                <a:latin typeface="Poppins"/>
              </a:rPr>
              <a:t>String is a reference type (non-primitive type) which needs to be instantiated and initialized but not using the new operator but shorthand instead. </a:t>
            </a:r>
          </a:p>
          <a:p>
            <a:pPr marL="518157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D9D9D9"/>
                </a:solidFill>
                <a:latin typeface="Poppins"/>
              </a:rPr>
              <a:t>+ operator can be used to concatenate strings</a:t>
            </a:r>
          </a:p>
          <a:p>
            <a:pPr marL="518157" indent="-259078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D9D9D9"/>
                </a:solidFill>
                <a:latin typeface="Poppins"/>
              </a:rPr>
              <a:t>In java, strings are immutable, meaning they cannot be changed so any method that modifies a string returns a new string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03463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44052" y="2119272"/>
            <a:ext cx="9105723" cy="5750608"/>
          </a:xfrm>
          <a:custGeom>
            <a:avLst/>
            <a:gdLst/>
            <a:ahLst/>
            <a:cxnLst/>
            <a:rect r="r" b="b" t="t" l="l"/>
            <a:pathLst>
              <a:path h="5750608" w="9105723">
                <a:moveTo>
                  <a:pt x="0" y="0"/>
                </a:moveTo>
                <a:lnTo>
                  <a:pt x="9105723" y="0"/>
                </a:lnTo>
                <a:lnTo>
                  <a:pt x="9105723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4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3627020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How Java Works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160157" y="2882185"/>
            <a:ext cx="11442729" cy="6432448"/>
          </a:xfrm>
          <a:custGeom>
            <a:avLst/>
            <a:gdLst/>
            <a:ahLst/>
            <a:cxnLst/>
            <a:rect r="r" b="b" t="t" l="l"/>
            <a:pathLst>
              <a:path h="6432448" w="11442729">
                <a:moveTo>
                  <a:pt x="0" y="0"/>
                </a:moveTo>
                <a:lnTo>
                  <a:pt x="11442728" y="0"/>
                </a:lnTo>
                <a:lnTo>
                  <a:pt x="11442728" y="6432448"/>
                </a:lnTo>
                <a:lnTo>
                  <a:pt x="0" y="6432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2082" y="1545749"/>
            <a:ext cx="362702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String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2082" y="2796460"/>
            <a:ext cx="464398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String name = “John”;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775572" y="3120410"/>
            <a:ext cx="12382843" cy="5520603"/>
          </a:xfrm>
          <a:custGeom>
            <a:avLst/>
            <a:gdLst/>
            <a:ahLst/>
            <a:cxnLst/>
            <a:rect r="r" b="b" t="t" l="l"/>
            <a:pathLst>
              <a:path h="5520603" w="12382843">
                <a:moveTo>
                  <a:pt x="0" y="0"/>
                </a:moveTo>
                <a:lnTo>
                  <a:pt x="12382842" y="0"/>
                </a:lnTo>
                <a:lnTo>
                  <a:pt x="12382842" y="5520603"/>
                </a:lnTo>
                <a:lnTo>
                  <a:pt x="0" y="5520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4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2082" y="1545749"/>
            <a:ext cx="6786414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Escape Sequences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16950" y="800361"/>
            <a:ext cx="10396358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 spc="-149">
                <a:solidFill>
                  <a:srgbClr val="FFFFFF"/>
                </a:solidFill>
                <a:latin typeface="Poppins Bold"/>
              </a:rPr>
              <a:t>Java Constants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16950" y="2482307"/>
            <a:ext cx="11059855" cy="2239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</a:p>
          <a:p>
            <a:pPr>
              <a:lnSpc>
                <a:spcPts val="4479"/>
              </a:lnSpc>
            </a:pPr>
          </a:p>
          <a:p>
            <a:pPr>
              <a:lnSpc>
                <a:spcPts val="4479"/>
              </a:lnSpc>
            </a:pPr>
          </a:p>
          <a:p>
            <a:pPr>
              <a:lnSpc>
                <a:spcPts val="4479"/>
              </a:lnSpc>
            </a:pPr>
            <a:r>
              <a:rPr lang="en-US" sz="2799">
                <a:solidFill>
                  <a:srgbClr val="D9D9D9"/>
                </a:solidFill>
                <a:latin typeface="Poppins"/>
              </a:rPr>
              <a:t>final double pi = 3.1416;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848928" y="1726826"/>
            <a:ext cx="9695358" cy="3016502"/>
          </a:xfrm>
          <a:custGeom>
            <a:avLst/>
            <a:gdLst/>
            <a:ahLst/>
            <a:cxnLst/>
            <a:rect r="r" b="b" t="t" l="l"/>
            <a:pathLst>
              <a:path h="3016502" w="9695358">
                <a:moveTo>
                  <a:pt x="0" y="0"/>
                </a:moveTo>
                <a:lnTo>
                  <a:pt x="9695358" y="0"/>
                </a:lnTo>
                <a:lnTo>
                  <a:pt x="9695358" y="3016502"/>
                </a:lnTo>
                <a:lnTo>
                  <a:pt x="0" y="30165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5942" y="5028124"/>
            <a:ext cx="10220264" cy="2971238"/>
          </a:xfrm>
          <a:custGeom>
            <a:avLst/>
            <a:gdLst/>
            <a:ahLst/>
            <a:cxnLst/>
            <a:rect r="r" b="b" t="t" l="l"/>
            <a:pathLst>
              <a:path h="2971238" w="10220264">
                <a:moveTo>
                  <a:pt x="0" y="0"/>
                </a:moveTo>
                <a:lnTo>
                  <a:pt x="10220264" y="0"/>
                </a:lnTo>
                <a:lnTo>
                  <a:pt x="10220264" y="2971238"/>
                </a:lnTo>
                <a:lnTo>
                  <a:pt x="0" y="29712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390184" y="8285112"/>
            <a:ext cx="6406022" cy="1583237"/>
          </a:xfrm>
          <a:custGeom>
            <a:avLst/>
            <a:gdLst/>
            <a:ahLst/>
            <a:cxnLst/>
            <a:rect r="r" b="b" t="t" l="l"/>
            <a:pathLst>
              <a:path h="1583237" w="6406022">
                <a:moveTo>
                  <a:pt x="0" y="0"/>
                </a:moveTo>
                <a:lnTo>
                  <a:pt x="6406022" y="0"/>
                </a:lnTo>
                <a:lnTo>
                  <a:pt x="6406022" y="1583238"/>
                </a:lnTo>
                <a:lnTo>
                  <a:pt x="0" y="15832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16950" y="800361"/>
            <a:ext cx="10396358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 spc="-149">
                <a:solidFill>
                  <a:srgbClr val="FFFFFF"/>
                </a:solidFill>
                <a:latin typeface="Poppins Bold"/>
              </a:rPr>
              <a:t>Casting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198221" y="3906284"/>
            <a:ext cx="9693990" cy="1820556"/>
          </a:xfrm>
          <a:custGeom>
            <a:avLst/>
            <a:gdLst/>
            <a:ahLst/>
            <a:cxnLst/>
            <a:rect r="r" b="b" t="t" l="l"/>
            <a:pathLst>
              <a:path h="1820556" w="9693990">
                <a:moveTo>
                  <a:pt x="0" y="0"/>
                </a:moveTo>
                <a:lnTo>
                  <a:pt x="9693991" y="0"/>
                </a:lnTo>
                <a:lnTo>
                  <a:pt x="9693991" y="1820555"/>
                </a:lnTo>
                <a:lnTo>
                  <a:pt x="0" y="18205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16950" y="800361"/>
            <a:ext cx="10396358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 spc="-149">
                <a:solidFill>
                  <a:srgbClr val="FFFFFF"/>
                </a:solidFill>
                <a:latin typeface="Poppins Bold"/>
              </a:rPr>
              <a:t>Wrapper Classes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465770" y="3140013"/>
            <a:ext cx="10214179" cy="6013186"/>
          </a:xfrm>
          <a:custGeom>
            <a:avLst/>
            <a:gdLst/>
            <a:ahLst/>
            <a:cxnLst/>
            <a:rect r="r" b="b" t="t" l="l"/>
            <a:pathLst>
              <a:path h="6013186" w="10214179">
                <a:moveTo>
                  <a:pt x="0" y="0"/>
                </a:moveTo>
                <a:lnTo>
                  <a:pt x="10214179" y="0"/>
                </a:lnTo>
                <a:lnTo>
                  <a:pt x="10214179" y="6013186"/>
                </a:lnTo>
                <a:lnTo>
                  <a:pt x="0" y="6013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2082" y="1545749"/>
            <a:ext cx="764693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java.lang.Math class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176084" y="3112301"/>
            <a:ext cx="11430947" cy="5362499"/>
          </a:xfrm>
          <a:custGeom>
            <a:avLst/>
            <a:gdLst/>
            <a:ahLst/>
            <a:cxnLst/>
            <a:rect r="r" b="b" t="t" l="l"/>
            <a:pathLst>
              <a:path h="5362499" w="11430947">
                <a:moveTo>
                  <a:pt x="0" y="0"/>
                </a:moveTo>
                <a:lnTo>
                  <a:pt x="11430948" y="0"/>
                </a:lnTo>
                <a:lnTo>
                  <a:pt x="11430948" y="5362499"/>
                </a:lnTo>
                <a:lnTo>
                  <a:pt x="0" y="53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2082" y="1545749"/>
            <a:ext cx="876195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NumberFormatter class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213322" y="2825979"/>
            <a:ext cx="12673920" cy="6585193"/>
          </a:xfrm>
          <a:custGeom>
            <a:avLst/>
            <a:gdLst/>
            <a:ahLst/>
            <a:cxnLst/>
            <a:rect r="r" b="b" t="t" l="l"/>
            <a:pathLst>
              <a:path h="6585193" w="12673920">
                <a:moveTo>
                  <a:pt x="0" y="0"/>
                </a:moveTo>
                <a:lnTo>
                  <a:pt x="12673919" y="0"/>
                </a:lnTo>
                <a:lnTo>
                  <a:pt x="12673919" y="6585193"/>
                </a:lnTo>
                <a:lnTo>
                  <a:pt x="0" y="6585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2082" y="1545749"/>
            <a:ext cx="11704737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break  and continue statements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16950" y="800361"/>
            <a:ext cx="6821081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 spc="-149">
                <a:solidFill>
                  <a:srgbClr val="FFFFFF"/>
                </a:solidFill>
                <a:latin typeface="Poppins Bold"/>
              </a:rPr>
              <a:t>Error Types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16950" y="2463257"/>
            <a:ext cx="13855072" cy="565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9"/>
              </a:lnSpc>
            </a:pPr>
            <a:r>
              <a:rPr lang="en-US" sz="3099">
                <a:solidFill>
                  <a:srgbClr val="D9D9D9"/>
                </a:solidFill>
                <a:latin typeface="Poppins"/>
              </a:rPr>
              <a:t>Compile-time errors -  errors that prevents from running the program</a:t>
            </a:r>
          </a:p>
          <a:p>
            <a:pPr marL="669283" indent="-334641" lvl="1">
              <a:lnSpc>
                <a:spcPts val="4959"/>
              </a:lnSpc>
              <a:buFont typeface="Arial"/>
              <a:buChar char="•"/>
            </a:pPr>
            <a:r>
              <a:rPr lang="en-US" sz="3099">
                <a:solidFill>
                  <a:srgbClr val="D9D9D9"/>
                </a:solidFill>
                <a:latin typeface="Poppins"/>
              </a:rPr>
              <a:t>Syntax errors </a:t>
            </a:r>
          </a:p>
          <a:p>
            <a:pPr marL="1338566" indent="-446189" lvl="2">
              <a:lnSpc>
                <a:spcPts val="4959"/>
              </a:lnSpc>
              <a:buFont typeface="Arial"/>
              <a:buChar char="⚬"/>
            </a:pPr>
            <a:r>
              <a:rPr lang="en-US" sz="3099">
                <a:solidFill>
                  <a:srgbClr val="D9D9D9"/>
                </a:solidFill>
                <a:latin typeface="Poppins"/>
              </a:rPr>
              <a:t>no semi-colon at the end of the statement</a:t>
            </a:r>
          </a:p>
          <a:p>
            <a:pPr marL="1338566" indent="-446189" lvl="2">
              <a:lnSpc>
                <a:spcPts val="4959"/>
              </a:lnSpc>
              <a:buFont typeface="Arial"/>
              <a:buChar char="⚬"/>
            </a:pPr>
            <a:r>
              <a:rPr lang="en-US" sz="3099">
                <a:solidFill>
                  <a:srgbClr val="D9D9D9"/>
                </a:solidFill>
                <a:latin typeface="Poppins"/>
              </a:rPr>
              <a:t>missing parenthesis</a:t>
            </a:r>
          </a:p>
          <a:p>
            <a:pPr marL="1338566" indent="-446189" lvl="2">
              <a:lnSpc>
                <a:spcPts val="4959"/>
              </a:lnSpc>
              <a:buFont typeface="Arial"/>
              <a:buChar char="⚬"/>
            </a:pPr>
            <a:r>
              <a:rPr lang="en-US" sz="3099">
                <a:solidFill>
                  <a:srgbClr val="D9D9D9"/>
                </a:solidFill>
                <a:latin typeface="Poppins"/>
              </a:rPr>
              <a:t>missing curly braces</a:t>
            </a:r>
          </a:p>
          <a:p>
            <a:pPr>
              <a:lnSpc>
                <a:spcPts val="4959"/>
              </a:lnSpc>
            </a:pPr>
            <a:r>
              <a:rPr lang="en-US" sz="3099">
                <a:solidFill>
                  <a:srgbClr val="D9D9D9"/>
                </a:solidFill>
                <a:latin typeface="Poppins"/>
              </a:rPr>
              <a:t>Run-time errors - errors that are detected during program execution</a:t>
            </a:r>
          </a:p>
          <a:p>
            <a:pPr marL="669283" indent="-334641" lvl="1">
              <a:lnSpc>
                <a:spcPts val="4959"/>
              </a:lnSpc>
              <a:buFont typeface="Arial"/>
              <a:buChar char="•"/>
            </a:pPr>
            <a:r>
              <a:rPr lang="en-US" sz="3099">
                <a:solidFill>
                  <a:srgbClr val="D9D9D9"/>
                </a:solidFill>
                <a:latin typeface="Poppins"/>
              </a:rPr>
              <a:t>Exceptions</a:t>
            </a:r>
          </a:p>
          <a:p>
            <a:pPr>
              <a:lnSpc>
                <a:spcPts val="4959"/>
              </a:lnSpc>
            </a:pPr>
          </a:p>
          <a:p>
            <a:pPr>
              <a:lnSpc>
                <a:spcPts val="495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4662488"/>
            <a:ext cx="466811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-1811192" y="1427962"/>
            <a:ext cx="9143383" cy="7431077"/>
          </a:xfrm>
          <a:custGeom>
            <a:avLst/>
            <a:gdLst/>
            <a:ahLst/>
            <a:cxnLst/>
            <a:rect r="r" b="b" t="t" l="l"/>
            <a:pathLst>
              <a:path h="7431077" w="9143383">
                <a:moveTo>
                  <a:pt x="9143383" y="0"/>
                </a:moveTo>
                <a:lnTo>
                  <a:pt x="0" y="0"/>
                </a:lnTo>
                <a:lnTo>
                  <a:pt x="0" y="7431076"/>
                </a:lnTo>
                <a:lnTo>
                  <a:pt x="9143383" y="7431076"/>
                </a:lnTo>
                <a:lnTo>
                  <a:pt x="91433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981917" y="9998267"/>
            <a:ext cx="9995383" cy="288733"/>
            <a:chOff x="0" y="0"/>
            <a:chExt cx="2632529" cy="76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32529" cy="76045"/>
            </a:xfrm>
            <a:custGeom>
              <a:avLst/>
              <a:gdLst/>
              <a:ahLst/>
              <a:cxnLst/>
              <a:rect r="r" b="b" t="t" l="l"/>
              <a:pathLst>
                <a:path h="76045" w="2632529">
                  <a:moveTo>
                    <a:pt x="0" y="0"/>
                  </a:moveTo>
                  <a:lnTo>
                    <a:pt x="2632529" y="0"/>
                  </a:lnTo>
                  <a:lnTo>
                    <a:pt x="2632529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632529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11545" y="2874486"/>
            <a:ext cx="9147755" cy="4376241"/>
          </a:xfrm>
          <a:custGeom>
            <a:avLst/>
            <a:gdLst/>
            <a:ahLst/>
            <a:cxnLst/>
            <a:rect r="r" b="b" t="t" l="l"/>
            <a:pathLst>
              <a:path h="4376241" w="9147755">
                <a:moveTo>
                  <a:pt x="0" y="0"/>
                </a:moveTo>
                <a:lnTo>
                  <a:pt x="9147755" y="0"/>
                </a:lnTo>
                <a:lnTo>
                  <a:pt x="9147755" y="4376241"/>
                </a:lnTo>
                <a:lnTo>
                  <a:pt x="0" y="4376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3627020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Java Program Structure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98897" y="2675911"/>
            <a:ext cx="8973051" cy="4935178"/>
          </a:xfrm>
          <a:custGeom>
            <a:avLst/>
            <a:gdLst/>
            <a:ahLst/>
            <a:cxnLst/>
            <a:rect r="r" b="b" t="t" l="l"/>
            <a:pathLst>
              <a:path h="4935178" w="8973051">
                <a:moveTo>
                  <a:pt x="0" y="0"/>
                </a:moveTo>
                <a:lnTo>
                  <a:pt x="8973051" y="0"/>
                </a:lnTo>
                <a:lnTo>
                  <a:pt x="8973051" y="4935178"/>
                </a:lnTo>
                <a:lnTo>
                  <a:pt x="0" y="4935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3627020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Java Data Types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692320" y="3067876"/>
            <a:ext cx="10804726" cy="4573780"/>
          </a:xfrm>
          <a:custGeom>
            <a:avLst/>
            <a:gdLst/>
            <a:ahLst/>
            <a:cxnLst/>
            <a:rect r="r" b="b" t="t" l="l"/>
            <a:pathLst>
              <a:path h="4573780" w="10804726">
                <a:moveTo>
                  <a:pt x="0" y="0"/>
                </a:moveTo>
                <a:lnTo>
                  <a:pt x="10804726" y="0"/>
                </a:lnTo>
                <a:lnTo>
                  <a:pt x="10804726" y="4573780"/>
                </a:lnTo>
                <a:lnTo>
                  <a:pt x="0" y="4573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2082" y="1545749"/>
            <a:ext cx="3627020" cy="34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Java Primitive Data Type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02020" y="2450624"/>
            <a:ext cx="9157280" cy="5165837"/>
          </a:xfrm>
          <a:custGeom>
            <a:avLst/>
            <a:gdLst/>
            <a:ahLst/>
            <a:cxnLst/>
            <a:rect r="r" b="b" t="t" l="l"/>
            <a:pathLst>
              <a:path h="5165837" w="9157280">
                <a:moveTo>
                  <a:pt x="0" y="0"/>
                </a:moveTo>
                <a:lnTo>
                  <a:pt x="9157280" y="0"/>
                </a:lnTo>
                <a:lnTo>
                  <a:pt x="9157280" y="5165837"/>
                </a:lnTo>
                <a:lnTo>
                  <a:pt x="0" y="5165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6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4643986" cy="34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Java Operators and Precedence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44475"/>
            <a:chOff x="0" y="0"/>
            <a:chExt cx="4816593" cy="11968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96899"/>
            </a:xfrm>
            <a:custGeom>
              <a:avLst/>
              <a:gdLst/>
              <a:ahLst/>
              <a:cxnLst/>
              <a:rect r="r" b="b" t="t" l="l"/>
              <a:pathLst>
                <a:path h="11968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96899"/>
                  </a:lnTo>
                  <a:lnTo>
                    <a:pt x="0" y="1196899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234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786888" y="629992"/>
            <a:ext cx="6267753" cy="5093974"/>
          </a:xfrm>
          <a:custGeom>
            <a:avLst/>
            <a:gdLst/>
            <a:ahLst/>
            <a:cxnLst/>
            <a:rect r="r" b="b" t="t" l="l"/>
            <a:pathLst>
              <a:path h="5093974" w="6267753">
                <a:moveTo>
                  <a:pt x="0" y="0"/>
                </a:moveTo>
                <a:lnTo>
                  <a:pt x="6267752" y="0"/>
                </a:lnTo>
                <a:lnTo>
                  <a:pt x="6267752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255742"/>
            <a:ext cx="6212838" cy="288733"/>
            <a:chOff x="0" y="0"/>
            <a:chExt cx="1636303" cy="76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6303" cy="76045"/>
            </a:xfrm>
            <a:custGeom>
              <a:avLst/>
              <a:gdLst/>
              <a:ahLst/>
              <a:cxnLst/>
              <a:rect r="r" b="b" t="t" l="l"/>
              <a:pathLst>
                <a:path h="76045" w="1636303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36303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860024" y="3176979"/>
            <a:ext cx="10567951" cy="5960124"/>
          </a:xfrm>
          <a:custGeom>
            <a:avLst/>
            <a:gdLst/>
            <a:ahLst/>
            <a:cxnLst/>
            <a:rect r="r" b="b" t="t" l="l"/>
            <a:pathLst>
              <a:path h="5960124" w="10567951">
                <a:moveTo>
                  <a:pt x="0" y="0"/>
                </a:moveTo>
                <a:lnTo>
                  <a:pt x="10567952" y="0"/>
                </a:lnTo>
                <a:lnTo>
                  <a:pt x="10567952" y="5960124"/>
                </a:lnTo>
                <a:lnTo>
                  <a:pt x="0" y="596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44727" y="1489944"/>
            <a:ext cx="761803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Control Structures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630964" y="2669804"/>
            <a:ext cx="6371641" cy="4947392"/>
          </a:xfrm>
          <a:custGeom>
            <a:avLst/>
            <a:gdLst/>
            <a:ahLst/>
            <a:cxnLst/>
            <a:rect r="r" b="b" t="t" l="l"/>
            <a:pathLst>
              <a:path h="4947392" w="6371641">
                <a:moveTo>
                  <a:pt x="0" y="0"/>
                </a:moveTo>
                <a:lnTo>
                  <a:pt x="6371641" y="0"/>
                </a:lnTo>
                <a:lnTo>
                  <a:pt x="6371641" y="4947392"/>
                </a:lnTo>
                <a:lnTo>
                  <a:pt x="0" y="4947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4980238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Conditional</a:t>
            </a:r>
          </a:p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Control Structures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11545" y="3024786"/>
            <a:ext cx="9147755" cy="4374099"/>
          </a:xfrm>
          <a:custGeom>
            <a:avLst/>
            <a:gdLst/>
            <a:ahLst/>
            <a:cxnLst/>
            <a:rect r="r" b="b" t="t" l="l"/>
            <a:pathLst>
              <a:path h="4374099" w="9147755">
                <a:moveTo>
                  <a:pt x="0" y="0"/>
                </a:moveTo>
                <a:lnTo>
                  <a:pt x="9147755" y="0"/>
                </a:lnTo>
                <a:lnTo>
                  <a:pt x="9147755" y="4374099"/>
                </a:lnTo>
                <a:lnTo>
                  <a:pt x="0" y="4374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4980238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Conditional</a:t>
            </a:r>
          </a:p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Control Structures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DAF7QZ2EpyI</dc:identifier>
  <dcterms:modified xsi:type="dcterms:W3CDTF">2011-08-01T06:04:30Z</dcterms:modified>
  <cp:revision>1</cp:revision>
  <dc:title>ITP64 Chapter 1</dc:title>
</cp:coreProperties>
</file>